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 b="def" i="def"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2540000"/>
            <a:ext cx="10464800" cy="260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1308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587500" y="6362700"/>
            <a:ext cx="10464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587500" y="424180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6E603B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 rot="21600000">
            <a:off x="-1" y="0"/>
            <a:ext cx="13004801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 rot="21600000">
            <a:off x="3225799" y="1416050"/>
            <a:ext cx="6555156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845300"/>
            <a:ext cx="10464800" cy="1244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077200"/>
            <a:ext cx="104648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587500" y="3568700"/>
            <a:ext cx="104648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 rot="0">
            <a:off x="7835900" y="2101849"/>
            <a:ext cx="40513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155700" y="1828800"/>
            <a:ext cx="60706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155700" y="5168900"/>
            <a:ext cx="60706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34045" y="8997950"/>
            <a:ext cx="342901" cy="4064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 rot="0">
            <a:off x="7607300" y="2863849"/>
            <a:ext cx="4267201" cy="576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587500" y="2743200"/>
            <a:ext cx="5041900" cy="6032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2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2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2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2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5875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569200" y="965200"/>
            <a:ext cx="4495800" cy="32434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569200" y="4869167"/>
            <a:ext cx="4495800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 rot="0">
            <a:off x="939799" y="967619"/>
            <a:ext cx="5969001" cy="78056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5875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587500" y="2730500"/>
            <a:ext cx="10464800" cy="603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0170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93741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3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tif"/><Relationship Id="rId4" Type="http://schemas.openxmlformats.org/officeDocument/2006/relationships/image" Target="../media/image18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406400"/>
            <a:ext cx="10464800" cy="2603500"/>
          </a:xfrm>
          <a:prstGeom prst="rect">
            <a:avLst/>
          </a:prstGeom>
        </p:spPr>
        <p:txBody>
          <a:bodyPr/>
          <a:lstStyle>
            <a:lvl1pPr defTabSz="549148">
              <a:defRPr spc="65" sz="6580">
                <a:effectLst>
                  <a:outerShdw sx="100000" sy="100000" kx="0" ky="0" algn="b" rotWithShape="0" blurRad="35814" dist="11938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AP Gov Review, Government In America, Chapter 13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3213100"/>
            <a:ext cx="10464800" cy="1270000"/>
          </a:xfrm>
          <a:prstGeom prst="rect">
            <a:avLst/>
          </a:prstGeom>
        </p:spPr>
        <p:txBody>
          <a:bodyPr/>
          <a:lstStyle/>
          <a:p>
            <a:pPr/>
            <a:r>
              <a:t>The Presidency</a:t>
            </a:r>
          </a:p>
        </p:txBody>
      </p:sp>
      <p:pic>
        <p:nvPicPr>
          <p:cNvPr id="121" name="AP GOV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5230" y="3989184"/>
            <a:ext cx="8034340" cy="572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Presidential Leadership of Congress: The Politics of Shared Powers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393700" y="1449255"/>
            <a:ext cx="7429203" cy="8264029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400"/>
              </a:spcBef>
              <a:buBlip>
                <a:blip r:embed="rId2"/>
              </a:buBlip>
              <a:defRPr sz="248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Public Support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>
                <a:solidFill>
                  <a:schemeClr val="accent1"/>
                </a:solidFill>
              </a:defRPr>
            </a:pPr>
            <a:r>
              <a:t>Public Approval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High presidential approval = more legislation the president favors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Low presidential approval = increased resistance from opposing party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>
                <a:solidFill>
                  <a:schemeClr val="accent1"/>
                </a:solidFill>
              </a:defRPr>
            </a:pPr>
            <a:r>
              <a:t>Mandates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Electoral Mandate - presidential victory can be interpreted as supporting the president’s policies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Election of 1932 - how the government should respond to the Depression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Election of 1980 - big government was on trial</a:t>
            </a:r>
          </a:p>
        </p:txBody>
      </p:sp>
      <p:pic>
        <p:nvPicPr>
          <p:cNvPr id="16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900" y="171450"/>
            <a:ext cx="101600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900" y="171450"/>
            <a:ext cx="10160000" cy="590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p" bldLvl="5" animBg="1" rev="0" advAuto="0" spid="164" grpId="1"/>
      <p:bldP build="whole" bldLvl="1" animBg="1" rev="0" advAuto="0" spid="165" grpId="4"/>
      <p:bldP build="whole" bldLvl="1" animBg="1" rev="0" advAuto="0" spid="166" grpId="3"/>
      <p:bldP build="whole" bldLvl="1" animBg="1" rev="0" advAuto="0" spid="166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Presidential Leadership of Congress: The Politics of Shared Powers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698500" y="1449255"/>
            <a:ext cx="12242800" cy="826402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Legislative Skills</a:t>
            </a:r>
          </a:p>
          <a:p>
            <a:pPr lvl="1">
              <a:buBlip>
                <a:blip r:embed="rId2"/>
              </a:buBlip>
            </a:pPr>
            <a:r>
              <a:t>To gain support for legislation, bargaining is paramount</a:t>
            </a:r>
          </a:p>
          <a:p>
            <a:pPr lvl="1">
              <a:buBlip>
                <a:blip r:embed="rId2"/>
              </a:buBlip>
            </a:pPr>
            <a:r>
              <a:t>Congress members are often given incentives - subsidies to constituents, etc. to gain support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The President and National Security Policy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698500" y="1449255"/>
            <a:ext cx="6735565" cy="8264029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Chief Diplomat</a:t>
            </a:r>
          </a:p>
          <a:p>
            <a:pPr lvl="1" marL="69341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President can recognize foreign governments</a:t>
            </a:r>
          </a:p>
          <a:p>
            <a:pPr lvl="1" marL="69341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Negotiates treaties - approval by Senate</a:t>
            </a:r>
          </a:p>
          <a:p>
            <a:pPr lvl="1" marL="69341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Executive Agreements - agreements with foreign countries - not subject to Congressional approval</a:t>
            </a:r>
          </a:p>
          <a:p>
            <a:pPr lvl="2" marL="104012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SALT I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Commander in Chief</a:t>
            </a:r>
          </a:p>
          <a:p>
            <a:pPr lvl="1" marL="69341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Leader of more than 1 million troops </a:t>
            </a:r>
          </a:p>
          <a:p>
            <a:pPr lvl="1" marL="693419" indent="-346709" defTabSz="455675">
              <a:spcBef>
                <a:spcPts val="2800"/>
              </a:spcBef>
              <a:buBlip>
                <a:blip r:embed="rId2"/>
              </a:buBlip>
              <a:defRPr sz="2807"/>
            </a:pPr>
            <a:r>
              <a:t>“Nuclear football”</a:t>
            </a:r>
          </a:p>
        </p:txBody>
      </p:sp>
      <p:pic>
        <p:nvPicPr>
          <p:cNvPr id="1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600" y="1501157"/>
            <a:ext cx="5482145" cy="421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2342" y="5867400"/>
            <a:ext cx="4898661" cy="3673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  <p:bldP build="whole" bldLvl="1" animBg="1" rev="0" advAuto="0" spid="173" grpId="2"/>
      <p:bldP build="whole" bldLvl="1" animBg="1" rev="0" advAuto="0" spid="174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The President and National Security Policy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698500" y="1449255"/>
            <a:ext cx="7110611" cy="8264029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600"/>
              </a:spcBef>
              <a:buBlip>
                <a:blip r:embed="rId2"/>
              </a:buBlip>
              <a:defRPr sz="266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War Powers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Congress has NOT declared war since WWII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War Powers Resolution - limited the power of the president during war</a:t>
            </a:r>
          </a:p>
          <a:p>
            <a:pPr lvl="2" marL="986790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President must consult with Congress before using the military</a:t>
            </a:r>
          </a:p>
          <a:p>
            <a:pPr lvl="2" marL="986790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Must withdraw troops within 60 days unless Congress approves of extension</a:t>
            </a:r>
          </a:p>
          <a:p>
            <a:pPr lvl="2" marL="986790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Mores symbolic than anything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During times of war or crisis, presidential powers expand</a:t>
            </a:r>
          </a:p>
          <a:p>
            <a:pPr lvl="2" marL="986790" indent="-328929" defTabSz="432308">
              <a:spcBef>
                <a:spcPts val="2600"/>
              </a:spcBef>
              <a:buBlip>
                <a:blip r:embed="rId2"/>
              </a:buBlip>
              <a:defRPr sz="2664"/>
            </a:pPr>
            <a:r>
              <a:t>NSA’s spying without warrants</a:t>
            </a:r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2600" y="2679700"/>
            <a:ext cx="4334657" cy="5240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1"/>
      <p:bldP build="whole" bldLvl="1" animBg="1" rev="0" advAuto="0" spid="17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The President and National Security Policy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698500" y="1449255"/>
            <a:ext cx="6347619" cy="8264029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Crisis Manager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Crises often define a president’s image and administration 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Early on crises were not as immediate </a:t>
            </a:r>
          </a:p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Working with Congress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Congress can refuse funding for presidential decisions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The president is often more successful with Congress on foreign policy issues than domestic</a:t>
            </a:r>
          </a:p>
        </p:txBody>
      </p:sp>
      <p:pic>
        <p:nvPicPr>
          <p:cNvPr id="1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5368" y="3106090"/>
            <a:ext cx="5396449" cy="354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2"/>
      <p:bldP build="p" bldLvl="5" animBg="1" rev="0" advAuto="0" spid="18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Power from the People: The Public Presidency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98500" y="1449255"/>
            <a:ext cx="7063284" cy="8264029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Going Public</a:t>
            </a:r>
          </a:p>
          <a:p>
            <a:pPr lvl="1" marL="728979" indent="-364489" defTabSz="479044">
              <a:spcBef>
                <a:spcPts val="2900"/>
              </a:spcBef>
              <a:buBlip>
                <a:blip r:embed="rId2"/>
              </a:buBlip>
              <a:defRPr sz="2952"/>
            </a:pPr>
            <a:r>
              <a:t>Many presidents go public to spread their ideas/give important messages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Presidential Approval</a:t>
            </a:r>
          </a:p>
          <a:p>
            <a:pPr lvl="1" marL="728979" indent="-364489" defTabSz="479044">
              <a:spcBef>
                <a:spcPts val="2900"/>
              </a:spcBef>
              <a:buBlip>
                <a:blip r:embed="rId2"/>
              </a:buBlip>
              <a:defRPr sz="2952"/>
            </a:pPr>
            <a:r>
              <a:t>Often approval is around %50</a:t>
            </a:r>
          </a:p>
          <a:p>
            <a:pPr lvl="1" marL="728979" indent="-364489" defTabSz="479044">
              <a:spcBef>
                <a:spcPts val="2900"/>
              </a:spcBef>
              <a:buBlip>
                <a:blip r:embed="rId2"/>
              </a:buBlip>
              <a:defRPr sz="2952"/>
            </a:pPr>
            <a:r>
              <a:t>Often partisan - party not in power often does not approve</a:t>
            </a:r>
          </a:p>
          <a:p>
            <a:pPr lvl="1" marL="728979" indent="-364489" defTabSz="479044">
              <a:spcBef>
                <a:spcPts val="2900"/>
              </a:spcBef>
              <a:buBlip>
                <a:blip r:embed="rId2"/>
              </a:buBlip>
              <a:defRPr sz="2952"/>
            </a:pPr>
            <a:r>
              <a:t>Approval ratings often linked to economy, foreign affairs, etc.</a:t>
            </a:r>
          </a:p>
          <a:p>
            <a:pPr lvl="2" marL="1093469" indent="-364489" defTabSz="479044">
              <a:spcBef>
                <a:spcPts val="2900"/>
              </a:spcBef>
              <a:buBlip>
                <a:blip r:embed="rId2"/>
              </a:buBlip>
              <a:defRPr sz="2952"/>
            </a:pPr>
            <a:r>
              <a:t>Prosperous economy often means a favorable approval rating </a:t>
            </a:r>
          </a:p>
        </p:txBody>
      </p:sp>
      <p:pic>
        <p:nvPicPr>
          <p:cNvPr id="18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600" y="3727450"/>
            <a:ext cx="5509792" cy="3631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5" grpId="1"/>
      <p:bldP build="whole" bldLvl="1" animBg="1" rev="0" advAuto="0" spid="18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Power from the People: The Public Presidency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xfrm>
            <a:off x="698500" y="1449255"/>
            <a:ext cx="6527503" cy="8264029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400"/>
              </a:spcBef>
              <a:buBlip>
                <a:blip r:embed="rId2"/>
              </a:buBlip>
              <a:defRPr sz="248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Policy Support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rPr i="1"/>
              <a:t>Bully Pulpit </a:t>
            </a:r>
            <a:r>
              <a:t>- presidents can influence public support 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Popularized by TR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Misinformed public can have a hard time evaluating policies</a:t>
            </a:r>
          </a:p>
          <a:p>
            <a:pPr lvl="2" marL="920114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Most Americans believed Iraq played a role in 9/11 attacks</a:t>
            </a:r>
          </a:p>
          <a:p>
            <a:pPr marL="306704" indent="-306704" defTabSz="403097">
              <a:spcBef>
                <a:spcPts val="2400"/>
              </a:spcBef>
              <a:buBlip>
                <a:blip r:embed="rId2"/>
              </a:buBlip>
              <a:defRPr sz="248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Mobilizing the Public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Often the president will appeal to the public to ask Congress for support of policies</a:t>
            </a:r>
          </a:p>
          <a:p>
            <a:pPr lvl="1" marL="613409" indent="-306704" defTabSz="403097">
              <a:spcBef>
                <a:spcPts val="2400"/>
              </a:spcBef>
              <a:buBlip>
                <a:blip r:embed="rId2"/>
              </a:buBlip>
              <a:defRPr sz="2484"/>
            </a:pPr>
            <a:r>
              <a:t>Not always successful, but Reagan’s appeal for tax cuts seemed to help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9200" y="1174750"/>
            <a:ext cx="3543471" cy="5009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p" bldLvl="5" animBg="1" rev="0" advAuto="0" spid="18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578358">
              <a:defRPr spc="69" sz="6930"/>
            </a:lvl1pPr>
          </a:lstStyle>
          <a:p>
            <a:pPr/>
            <a:r>
              <a:t>The President and the Press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698500" y="1449255"/>
            <a:ext cx="7525147" cy="8264029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rPr i="1"/>
              <a:t>Press Secretary:</a:t>
            </a:r>
            <a:endParaRPr i="1"/>
          </a:p>
          <a:p>
            <a:pPr lvl="1" marL="666750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Direct link between the president and press</a:t>
            </a:r>
          </a:p>
          <a:p>
            <a:pPr lvl="1" marL="666750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Meet with the press on a daily basis</a:t>
            </a:r>
          </a:p>
          <a:p>
            <a:pPr lvl="2" marL="1000125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Answer ?s/explain decisions</a:t>
            </a:r>
          </a:p>
          <a:p>
            <a:pPr marL="333375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Prime-time press conferences are rare in recent years </a:t>
            </a:r>
          </a:p>
          <a:p>
            <a:pPr marL="333375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Bias - holding a preference/point of view towards an issue/person/political party</a:t>
            </a:r>
          </a:p>
          <a:p>
            <a:pPr lvl="1" marL="666750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News is often accused of being biased</a:t>
            </a:r>
          </a:p>
          <a:p>
            <a:pPr marL="333375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The media can help define a president’s image</a:t>
            </a:r>
          </a:p>
          <a:p>
            <a:pPr lvl="1" marL="666750" indent="-333375" defTabSz="438150">
              <a:spcBef>
                <a:spcPts val="2700"/>
              </a:spcBef>
              <a:buBlip>
                <a:blip r:embed="rId2"/>
              </a:buBlip>
              <a:defRPr sz="2700"/>
            </a:pPr>
            <a:r>
              <a:t>President Ford</a:t>
            </a:r>
          </a:p>
        </p:txBody>
      </p:sp>
      <p:sp>
        <p:nvSpPr>
          <p:cNvPr id="194" name="Shape 194"/>
          <p:cNvSpPr/>
          <p:nvPr/>
        </p:nvSpPr>
        <p:spPr>
          <a:xfrm>
            <a:off x="9471111" y="5638799"/>
            <a:ext cx="24326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Sean Spicer</a:t>
            </a:r>
          </a:p>
        </p:txBody>
      </p:sp>
      <p:pic>
        <p:nvPicPr>
          <p:cNvPr id="19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9200" y="1898650"/>
            <a:ext cx="3696494" cy="3646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3"/>
      <p:bldP build="p" bldLvl="5" animBg="1" rev="0" advAuto="0" spid="193" grpId="1"/>
      <p:bldP build="whole" bldLvl="1" animBg="1" rev="0" advAuto="0" spid="19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Understanding the American Presidency</a:t>
            </a:r>
          </a:p>
        </p:txBody>
      </p:sp>
      <p:sp>
        <p:nvSpPr>
          <p:cNvPr id="198" name="Shape 198"/>
          <p:cNvSpPr/>
          <p:nvPr>
            <p:ph type="body" sz="half" idx="1"/>
          </p:nvPr>
        </p:nvSpPr>
        <p:spPr>
          <a:xfrm>
            <a:off x="698500" y="1449255"/>
            <a:ext cx="6046590" cy="8264029"/>
          </a:xfrm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000"/>
              </a:spcBef>
              <a:buBlip>
                <a:blip r:embed="rId2"/>
              </a:buBlip>
              <a:defRPr sz="3060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Presidency and Democracy</a:t>
            </a:r>
          </a:p>
          <a:p>
            <a:pPr lvl="1" marL="755650" indent="-377825" defTabSz="49657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Opponents of presidential policies often point to a fear of too much presidential power</a:t>
            </a:r>
          </a:p>
          <a:p>
            <a:pPr marL="377825" indent="-377825" defTabSz="496570">
              <a:spcBef>
                <a:spcPts val="3000"/>
              </a:spcBef>
              <a:buBlip>
                <a:blip r:embed="rId2"/>
              </a:buBlip>
              <a:defRPr sz="3060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Presidency and the Scope of Government</a:t>
            </a:r>
          </a:p>
          <a:p>
            <a:pPr lvl="1" marL="755650" indent="-377825" defTabSz="49657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Succeeding presidents often have differing views on the size of federal government</a:t>
            </a:r>
          </a:p>
          <a:p>
            <a:pPr lvl="2" marL="1133475" indent="-377825" defTabSz="49657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LBJ -&gt; Nixon</a:t>
            </a:r>
          </a:p>
          <a:p>
            <a:pPr lvl="2" marL="1133475" indent="-377825" defTabSz="49657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George W. Bush -&gt; Obama</a:t>
            </a:r>
          </a:p>
        </p:txBody>
      </p:sp>
      <p:pic>
        <p:nvPicPr>
          <p:cNvPr id="19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8600" y="869950"/>
            <a:ext cx="2794000" cy="369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72329" y="5187950"/>
            <a:ext cx="3286543" cy="4108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2"/>
      <p:bldP build="whole" bldLvl="1" animBg="1" rev="0" advAuto="0" spid="200" grpId="3"/>
      <p:bldP build="p" bldLvl="5" animBg="1" rev="0" advAuto="0" spid="19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/>
          <a:p>
            <a:pPr/>
            <a:r>
              <a:t>Quick Recap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698500" y="1449255"/>
            <a:ext cx="11812786" cy="8264029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Impeachment - what it is and isn't 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Presidential powers - Commander in Chief, appoints officials, vetoes bills, grant pardons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1960s - 1970s distrust of presidency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Presidential Cabinet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Office of Management and Budget (OMB)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First Lady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Chief Legislator 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Chief Diplomat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Election mandates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War Powers Resolution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Bully Pulpit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Press Secretary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703857" y="-152400"/>
            <a:ext cx="12232086" cy="2101652"/>
          </a:xfrm>
          <a:prstGeom prst="rect">
            <a:avLst/>
          </a:prstGeom>
        </p:spPr>
        <p:txBody>
          <a:bodyPr/>
          <a:lstStyle/>
          <a:p>
            <a:pPr/>
            <a:r>
              <a:t>The Presidents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380999" y="1866900"/>
            <a:ext cx="7882832" cy="777240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Great Expectations</a:t>
            </a:r>
          </a:p>
          <a:p>
            <a:pPr lvl="1" marL="648970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2 mindsets about the presidency</a:t>
            </a:r>
          </a:p>
          <a:p>
            <a:pPr lvl="2" marL="973455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Belief in a powerful president</a:t>
            </a:r>
          </a:p>
          <a:p>
            <a:pPr lvl="2" marL="973455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Weary of central power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Who They Are</a:t>
            </a:r>
          </a:p>
          <a:p>
            <a:pPr lvl="1" marL="648970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Requirements? - 35, born in US, live in US for 14 years</a:t>
            </a:r>
          </a:p>
          <a:p>
            <a:pPr lvl="1" marL="648970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Prior to Obama, all white males, and Protestant (save JFK)</a:t>
            </a:r>
          </a:p>
          <a:p>
            <a:pPr lvl="1" marL="648970" indent="-324485" defTabSz="426466">
              <a:spcBef>
                <a:spcPts val="2600"/>
              </a:spcBef>
              <a:buBlip>
                <a:blip r:embed="rId2"/>
              </a:buBlip>
              <a:defRPr sz="2628"/>
            </a:pPr>
            <a:r>
              <a:t>Backgrounds of presidents have been diverse - political scientist (Wilson), War hero (Eisenhower), Texas school teacher (LBJ)</a:t>
            </a:r>
          </a:p>
        </p:txBody>
      </p:sp>
      <p:pic>
        <p:nvPicPr>
          <p:cNvPr id="12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6319" y="1473200"/>
            <a:ext cx="3552627" cy="443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5632" y="5962650"/>
            <a:ext cx="2794001" cy="35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  <p:bldP build="whole" bldLvl="1" animBg="1" rev="0" advAuto="0" spid="125" grpId="2"/>
      <p:bldP build="whole" bldLvl="1" animBg="1" rev="0" advAuto="0" spid="126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611584" y="254000"/>
            <a:ext cx="12292013" cy="2349500"/>
          </a:xfrm>
          <a:prstGeom prst="rect">
            <a:avLst/>
          </a:prstGeom>
        </p:spPr>
        <p:txBody>
          <a:bodyPr/>
          <a:lstStyle/>
          <a:p>
            <a:pPr/>
            <a:r>
              <a:t>See You Back Here For Chapter 14!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Thanks for watching</a:t>
            </a:r>
          </a:p>
          <a:p>
            <a:pPr>
              <a:buBlip>
                <a:blip r:embed="rId2"/>
              </a:buBlip>
            </a:pPr>
            <a:r>
              <a:t>Best of luck this year</a:t>
            </a:r>
          </a:p>
        </p:txBody>
      </p:sp>
      <p:pic>
        <p:nvPicPr>
          <p:cNvPr id="207" name="AP GOV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0" y="3428858"/>
            <a:ext cx="6527800" cy="4648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703857" y="-127000"/>
            <a:ext cx="12232086" cy="2101652"/>
          </a:xfrm>
          <a:prstGeom prst="rect">
            <a:avLst/>
          </a:prstGeom>
        </p:spPr>
        <p:txBody>
          <a:bodyPr/>
          <a:lstStyle/>
          <a:p>
            <a:pPr/>
            <a:r>
              <a:t>The Presidents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622300" y="1375899"/>
            <a:ext cx="8859838" cy="8362786"/>
          </a:xfrm>
          <a:prstGeom prst="rect">
            <a:avLst/>
          </a:prstGeom>
        </p:spPr>
        <p:txBody>
          <a:bodyPr/>
          <a:lstStyle/>
          <a:p>
            <a:pPr marL="231139" indent="-231139" defTabSz="303783">
              <a:spcBef>
                <a:spcPts val="1800"/>
              </a:spcBef>
              <a:buBlip>
                <a:blip r:embed="rId2"/>
              </a:buBlip>
              <a:defRPr sz="1871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How They Got There</a:t>
            </a: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71">
                <a:solidFill>
                  <a:schemeClr val="accent1"/>
                </a:solidFill>
              </a:defRPr>
            </a:pPr>
            <a:r>
              <a:t>Elections: The Typical Road to the White House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4 year office term, limited to two terms after FDR, 22nd amendment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13 presidents served two or more terms</a:t>
            </a: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71">
                <a:solidFill>
                  <a:schemeClr val="accent1"/>
                </a:solidFill>
              </a:defRPr>
            </a:pPr>
            <a:r>
              <a:t>Succession and Impeachment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Nearly 1/5 of Presidents became presidents during their term as Vice President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25th Amendment - selection process for new VP if one is needed</a:t>
            </a:r>
          </a:p>
          <a:p>
            <a:pPr lvl="3" marL="92455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President chooses, both houses of Congress approve by majority vote</a:t>
            </a:r>
          </a:p>
          <a:p>
            <a:pPr lvl="3" marL="92455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VP takes over as President if VP and cabinet believe the president is disabled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Impeachment - bringing charges against an individual</a:t>
            </a:r>
          </a:p>
          <a:p>
            <a:pPr lvl="3" marL="92455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House votes for impeachment, Senate votes to remove (2/3 vote required)</a:t>
            </a: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2 presidents have been impeached:</a:t>
            </a:r>
          </a:p>
          <a:p>
            <a:pPr lvl="3" marL="924559" indent="-231139" defTabSz="303783">
              <a:spcBef>
                <a:spcPts val="1800"/>
              </a:spcBef>
              <a:buBlip>
                <a:blip r:embed="rId2"/>
              </a:buBlip>
              <a:defRPr sz="1871"/>
            </a:pPr>
            <a:r>
              <a:t>Andrew Johnson and Bill Clinton</a:t>
            </a:r>
          </a:p>
        </p:txBody>
      </p:sp>
      <p:pic>
        <p:nvPicPr>
          <p:cNvPr id="13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4800" y="1289050"/>
            <a:ext cx="3446426" cy="2710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9782" y="4730750"/>
            <a:ext cx="3250718" cy="4365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31" grpId="3"/>
      <p:bldP build="p" bldLvl="5" animBg="1" rev="0" advAuto="0" spid="1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/>
          <a:p>
            <a:pPr/>
            <a:r>
              <a:t>Presidential Powers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xfrm>
            <a:off x="698500" y="1264576"/>
            <a:ext cx="6582272" cy="8448708"/>
          </a:xfrm>
          <a:prstGeom prst="rect">
            <a:avLst/>
          </a:prstGeom>
        </p:spPr>
        <p:txBody>
          <a:bodyPr/>
          <a:lstStyle/>
          <a:p>
            <a:pPr marL="226695" indent="-226695" defTabSz="297941">
              <a:spcBef>
                <a:spcPts val="1800"/>
              </a:spcBef>
              <a:buBlip>
                <a:blip r:embed="rId2"/>
              </a:buBlip>
              <a:defRPr sz="1836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Constitutional Powers</a:t>
            </a:r>
          </a:p>
          <a:p>
            <a:pPr lvl="1" marL="453390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Presidential powers are often checked by other branches</a:t>
            </a:r>
          </a:p>
          <a:p>
            <a:pPr lvl="2" marL="680084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Commander in Chief - Congress declares war</a:t>
            </a:r>
          </a:p>
          <a:p>
            <a:pPr lvl="2" marL="680084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Appoint cabinet and officials - approved by Senate</a:t>
            </a:r>
          </a:p>
          <a:p>
            <a:pPr lvl="1" marL="453390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President can:</a:t>
            </a:r>
          </a:p>
          <a:p>
            <a:pPr lvl="2" marL="680084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Veto bills, call Congress to special sessions (check on legislative branch)</a:t>
            </a:r>
          </a:p>
          <a:p>
            <a:pPr lvl="2" marL="680084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Grant pardons and nominate judges (check on judicial branch)</a:t>
            </a:r>
          </a:p>
          <a:p>
            <a:pPr marL="226695" indent="-226695" defTabSz="297941">
              <a:spcBef>
                <a:spcPts val="1800"/>
              </a:spcBef>
              <a:buBlip>
                <a:blip r:embed="rId2"/>
              </a:buBlip>
              <a:defRPr sz="1836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Expansion of Power</a:t>
            </a:r>
          </a:p>
          <a:p>
            <a:pPr lvl="1" marL="453390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By increasing presidential responsibilities, presidential power has increased </a:t>
            </a:r>
          </a:p>
          <a:p>
            <a:pPr lvl="1" marL="453390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Jefferson and LA Purchase, Lincoln and Civil War, FDR and economy, etc</a:t>
            </a:r>
          </a:p>
          <a:p>
            <a:pPr marL="226695" indent="-226695" defTabSz="297941">
              <a:spcBef>
                <a:spcPts val="1800"/>
              </a:spcBef>
              <a:buBlip>
                <a:blip r:embed="rId2"/>
              </a:buBlip>
              <a:defRPr sz="1836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Perspectives on Presidential Power</a:t>
            </a:r>
          </a:p>
          <a:p>
            <a:pPr lvl="1" marL="453390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American views of the presidency drastically changed in the 1960s and 1970s:</a:t>
            </a:r>
          </a:p>
          <a:p>
            <a:pPr lvl="2" marL="680084" indent="-226695" defTabSz="297941">
              <a:spcBef>
                <a:spcPts val="1800"/>
              </a:spcBef>
              <a:buBlip>
                <a:blip r:embed="rId2"/>
              </a:buBlip>
              <a:defRPr sz="1836"/>
            </a:pPr>
            <a:r>
              <a:t>Vietnam War and Watergate</a:t>
            </a:r>
          </a:p>
        </p:txBody>
      </p:sp>
      <p:pic>
        <p:nvPicPr>
          <p:cNvPr id="1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5800" y="1409700"/>
            <a:ext cx="2794000" cy="33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75800" y="5264150"/>
            <a:ext cx="2794000" cy="349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98266" y="2844800"/>
            <a:ext cx="5580645" cy="4185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4"/>
      <p:bldP build="p" bldLvl="5" animBg="1" rev="0" advAuto="0" spid="134" grpId="1"/>
      <p:bldP build="whole" bldLvl="1" animBg="1" rev="0" advAuto="0" spid="136" grpId="3"/>
      <p:bldP build="whole" bldLvl="1" animBg="1" rev="0" advAuto="0" spid="13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26466">
              <a:defRPr spc="51" sz="5110"/>
            </a:lvl1pPr>
          </a:lstStyle>
          <a:p>
            <a:pPr/>
            <a:r>
              <a:t>Running the Gov.: The Chief Executive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698500" y="1264576"/>
            <a:ext cx="6818511" cy="8448708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Vice President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Over time, the choice of Vice Presidents  has been much more important - balancing a ticket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Constitution states they vote in case of a tie in the Senate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Many recent VPs have had connections to Washington - H.W. Bush, Gore, Biden - and advise the president</a:t>
            </a:r>
          </a:p>
          <a:p>
            <a:pPr marL="280034" indent="-280034" defTabSz="368045">
              <a:spcBef>
                <a:spcPts val="2200"/>
              </a:spcBef>
              <a:buBlip>
                <a:blip r:embed="rId2"/>
              </a:buBlip>
              <a:defRPr sz="226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Cabinet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Not mentioned in the Constitution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Washington’s cabinet - War (Knox), State (Jefferson), Treasury (Hamilton)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14 cabinet departments today + Attorney General</a:t>
            </a:r>
          </a:p>
          <a:p>
            <a:pPr lvl="1" marL="560069" indent="-280034" defTabSz="368045">
              <a:spcBef>
                <a:spcPts val="2200"/>
              </a:spcBef>
              <a:buBlip>
                <a:blip r:embed="rId2"/>
              </a:buBlip>
              <a:defRPr sz="2268"/>
            </a:pPr>
            <a:r>
              <a:t>Cabinet heads must be approved by Senate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1212850"/>
            <a:ext cx="2794000" cy="372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0953" y="5207000"/>
            <a:ext cx="2966095" cy="372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49636" y="3158480"/>
            <a:ext cx="3928729" cy="466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4"/>
      <p:bldP build="whole" bldLvl="1" animBg="1" rev="0" advAuto="0" spid="141" grpId="2"/>
      <p:bldP build="p" bldLvl="5" animBg="1" rev="0" advAuto="0" spid="140" grpId="1"/>
      <p:bldP build="whole" bldLvl="1" animBg="1" rev="0" advAuto="0" spid="142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26466">
              <a:defRPr spc="51" sz="5110"/>
            </a:lvl1pPr>
          </a:lstStyle>
          <a:p>
            <a:pPr/>
            <a:r>
              <a:t>Running the Gov.: The Chief Executive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469900" y="1188376"/>
            <a:ext cx="6818511" cy="8448708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2700"/>
              </a:spcBef>
              <a:buBlip>
                <a:blip r:embed="rId2"/>
              </a:buBlip>
              <a:defRPr sz="277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Executive Office</a:t>
            </a:r>
          </a:p>
          <a:p>
            <a:pPr lvl="1" marL="684529" indent="-342264" defTabSz="449833">
              <a:spcBef>
                <a:spcPts val="2700"/>
              </a:spcBef>
              <a:buBlip>
                <a:blip r:embed="rId2"/>
              </a:buBlip>
              <a:defRPr sz="2772"/>
            </a:pPr>
            <a:r>
              <a:t>Created in 1939 by FDR</a:t>
            </a:r>
          </a:p>
          <a:p>
            <a:pPr lvl="2" marL="1026794" indent="-342264" defTabSz="449833">
              <a:spcBef>
                <a:spcPts val="2700"/>
              </a:spcBef>
              <a:buBlip>
                <a:blip r:embed="rId2"/>
              </a:buBlip>
              <a:defRPr sz="2772"/>
            </a:pPr>
            <a:r>
              <a:t>National Security Council - foreign policy and military advisers</a:t>
            </a:r>
          </a:p>
          <a:p>
            <a:pPr lvl="3" marL="1369059" indent="-342264" defTabSz="449833">
              <a:spcBef>
                <a:spcPts val="2700"/>
              </a:spcBef>
              <a:buBlip>
                <a:blip r:embed="rId2"/>
              </a:buBlip>
              <a:defRPr sz="2772"/>
            </a:pPr>
            <a:r>
              <a:t>Makes foreign policy and national security recommendations</a:t>
            </a:r>
          </a:p>
          <a:p>
            <a:pPr lvl="2" marL="1026794" indent="-342264" defTabSz="449833">
              <a:spcBef>
                <a:spcPts val="2700"/>
              </a:spcBef>
              <a:buBlip>
                <a:blip r:embed="rId2"/>
              </a:buBlip>
              <a:defRPr sz="2772"/>
            </a:pPr>
            <a:r>
              <a:t>Council of Economic Advisers - 3 members that advise the president about economic policy</a:t>
            </a:r>
          </a:p>
          <a:p>
            <a:pPr lvl="2" marL="1026794" indent="-342264" defTabSz="449833">
              <a:spcBef>
                <a:spcPts val="2700"/>
              </a:spcBef>
              <a:buBlip>
                <a:blip r:embed="rId2"/>
              </a:buBlip>
              <a:defRPr sz="2772"/>
            </a:pPr>
            <a:r>
              <a:t>Office of Management and Budget - helps prepares the president’s budget (next chapter)</a:t>
            </a:r>
          </a:p>
        </p:txBody>
      </p:sp>
      <p:pic>
        <p:nvPicPr>
          <p:cNvPr id="1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1078" y="1117600"/>
            <a:ext cx="5604822" cy="3736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6417" y="5439262"/>
            <a:ext cx="5454145" cy="363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6" grpId="1"/>
      <p:bldP build="whole" bldLvl="1" animBg="1" rev="0" advAuto="0" spid="147" grpId="2"/>
      <p:bldP build="whole" bldLvl="1" animBg="1" rev="0" advAuto="0" spid="148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26466">
              <a:defRPr spc="51" sz="5110"/>
            </a:lvl1pPr>
          </a:lstStyle>
          <a:p>
            <a:pPr/>
            <a:r>
              <a:t>Running the Gov.: The Chief Executive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469900" y="1162976"/>
            <a:ext cx="7975005" cy="8448708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2000"/>
              </a:spcBef>
              <a:buBlip>
                <a:blip r:embed="rId2"/>
              </a:buBlip>
              <a:defRPr sz="208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White House Staff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600 people with a wide range of jobs - travel plans, respond to letters, etc. 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Chief of Staff, Press Secretary, and National Security Assistant interact with the president daily and are often important confidants of the President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Hierarchical organization: (Most common)</a:t>
            </a:r>
          </a:p>
          <a:p>
            <a:pPr lvl="2" marL="77342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Chief of Staff at the top, overseeing all underneath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Wheel-and-spokes:</a:t>
            </a:r>
          </a:p>
          <a:p>
            <a:pPr lvl="2" marL="77342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Aides have equal status and take part in decision making </a:t>
            </a:r>
          </a:p>
          <a:p>
            <a:pPr marL="257809" indent="-257809" defTabSz="338835">
              <a:spcBef>
                <a:spcPts val="2000"/>
              </a:spcBef>
              <a:buBlip>
                <a:blip r:embed="rId2"/>
              </a:buBlip>
              <a:defRPr sz="2088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The First Lady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Abigail Adams and Dolley Madison advised their husbands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Eleanor Roosevelt (“eyes and ears” of FDR) - pushed for New Deal policies</a:t>
            </a:r>
          </a:p>
          <a:p>
            <a:pPr lvl="1" marL="515619" indent="-257809" defTabSz="338835">
              <a:spcBef>
                <a:spcPts val="2000"/>
              </a:spcBef>
              <a:buBlip>
                <a:blip r:embed="rId2"/>
              </a:buBlip>
              <a:defRPr sz="2088"/>
            </a:pPr>
            <a:r>
              <a:t>Hillary Rodham Clinton played a large role in Bill’s administration - pushed for national health care</a:t>
            </a:r>
          </a:p>
        </p:txBody>
      </p:sp>
      <p:pic>
        <p:nvPicPr>
          <p:cNvPr id="15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8437" y="2214222"/>
            <a:ext cx="4964863" cy="336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12" y="5834414"/>
            <a:ext cx="3002313" cy="3919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2"/>
      <p:bldP build="whole" bldLvl="1" animBg="1" rev="0" advAuto="0" spid="153" grpId="3"/>
      <p:bldP build="p" bldLvl="5" animBg="1" rev="0" advAuto="0" spid="15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Presidential Leadership of Congress: The Politics of Shared Powers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xfrm>
            <a:off x="698500" y="1449255"/>
            <a:ext cx="12242800" cy="8264029"/>
          </a:xfrm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2500"/>
              </a:spcBef>
              <a:buBlip>
                <a:blip r:embed="rId2"/>
              </a:buBlip>
              <a:defRPr sz="259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Chief Legislator</a:t>
            </a:r>
          </a:p>
          <a:p>
            <a:pPr lvl="1" marL="64008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President can do one of three things with a bill:</a:t>
            </a:r>
          </a:p>
          <a:p>
            <a:pPr lvl="2" marL="96012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Veto, sign, nothing and it becomes law after 10 days</a:t>
            </a:r>
          </a:p>
          <a:p>
            <a:pPr lvl="1" marL="64008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If Congress adjourns within 10 days, the president can do nothing and the bill will die (pocket veto)</a:t>
            </a:r>
          </a:p>
          <a:p>
            <a:pPr lvl="1" marL="64008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Threat of a veto is very powerful in shaping legislation</a:t>
            </a:r>
          </a:p>
          <a:p>
            <a:pPr lvl="1" marL="64008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Unlike many governors, the president does NOT have a line-item veto </a:t>
            </a:r>
          </a:p>
          <a:p>
            <a:pPr marL="320040" indent="-320040" defTabSz="420624">
              <a:spcBef>
                <a:spcPts val="2500"/>
              </a:spcBef>
              <a:buBlip>
                <a:blip r:embed="rId2"/>
              </a:buBlip>
              <a:defRPr sz="2592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Party Leadership</a:t>
            </a:r>
          </a:p>
          <a:p>
            <a:pPr lvl="1" marL="640080" indent="-320040" defTabSz="420624">
              <a:spcBef>
                <a:spcPts val="2500"/>
              </a:spcBef>
              <a:buBlip>
                <a:blip r:embed="rId2"/>
              </a:buBlip>
              <a:defRPr sz="2592">
                <a:solidFill>
                  <a:schemeClr val="accent1"/>
                </a:solidFill>
              </a:defRPr>
            </a:pPr>
            <a:r>
              <a:t>The Bonds of Party</a:t>
            </a:r>
          </a:p>
          <a:p>
            <a:pPr lvl="2" marL="96012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The president is often “united” with Congress members of the same political party</a:t>
            </a:r>
          </a:p>
          <a:p>
            <a:pPr lvl="3" marL="1280160" indent="-320040" defTabSz="420624">
              <a:spcBef>
                <a:spcPts val="2500"/>
              </a:spcBef>
              <a:buBlip>
                <a:blip r:embed="rId2"/>
              </a:buBlip>
              <a:defRPr sz="2592"/>
            </a:pPr>
            <a:r>
              <a:t>For the most part, they agree on much of the same policy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703858" y="-50800"/>
            <a:ext cx="12232085" cy="1564945"/>
          </a:xfrm>
          <a:prstGeom prst="rect">
            <a:avLst/>
          </a:prstGeom>
        </p:spPr>
        <p:txBody>
          <a:bodyPr/>
          <a:lstStyle>
            <a:lvl1pPr defTabSz="414781">
              <a:defRPr spc="49" sz="4969"/>
            </a:lvl1pPr>
          </a:lstStyle>
          <a:p>
            <a:pPr/>
            <a:r>
              <a:t>Presidential Leadership of Congress: The Politics of Shared Powers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698500" y="1449255"/>
            <a:ext cx="7582000" cy="8264029"/>
          </a:xfrm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2100"/>
              </a:spcBef>
              <a:buBlip>
                <a:blip r:embed="rId2"/>
              </a:buBlip>
              <a:defRPr sz="2124">
                <a:solidFill>
                  <a:schemeClr val="accent1">
                    <a:hueOff val="147319"/>
                    <a:satOff val="13526"/>
                    <a:lumOff val="-23026"/>
                  </a:schemeClr>
                </a:solidFill>
              </a:defRPr>
            </a:pPr>
            <a:r>
              <a:t>Party Leadership</a:t>
            </a: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2124">
                <a:solidFill>
                  <a:schemeClr val="accent1"/>
                </a:solidFill>
              </a:defRPr>
            </a:pPr>
            <a:r>
              <a:t>Slippage in Party Support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Controversial issues may divide party consensus 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If there is a gap between constituents and the president, Congress members often side with constituents </a:t>
            </a: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2124">
                <a:solidFill>
                  <a:schemeClr val="accent1"/>
                </a:solidFill>
              </a:defRPr>
            </a:pPr>
            <a:r>
              <a:t>Leading the Party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President is the leader of the political party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President can support a campaign, take pictures with Congress members, etc. 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Presidential coattails - Congress members of president’s party receive a high number of votes due to support of president</a:t>
            </a:r>
          </a:p>
          <a:p>
            <a:pPr lvl="3" marL="1049019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Less of an impact over time</a:t>
            </a:r>
          </a:p>
          <a:p>
            <a:pPr lvl="2" marL="786764" indent="-262254" defTabSz="344677">
              <a:spcBef>
                <a:spcPts val="2100"/>
              </a:spcBef>
              <a:buBlip>
                <a:blip r:embed="rId2"/>
              </a:buBlip>
              <a:defRPr sz="2124"/>
            </a:pPr>
            <a:r>
              <a:t>Midterm elections often hurt Congress members of the president’s political party</a:t>
            </a:r>
          </a:p>
        </p:txBody>
      </p:sp>
      <p:pic>
        <p:nvPicPr>
          <p:cNvPr id="16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9743" y="2157943"/>
            <a:ext cx="2541608" cy="330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3546" y="6102350"/>
            <a:ext cx="2794001" cy="242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p" bldLvl="5" animBg="1" rev="0" advAuto="0" spid="159" grpId="1"/>
      <p:bldP build="whole" bldLvl="1" animBg="1" rev="0" advAuto="0" spid="161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